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Average"/>
      <p:regular r:id="rId16"/>
    </p:embeddedFont>
    <p:embeddedFont>
      <p:font typeface="Oswald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Oswald-regular.fntdata"/><Relationship Id="rId16" Type="http://schemas.openxmlformats.org/officeDocument/2006/relationships/font" Target="fonts/Average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Oswald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1003650" y="664058"/>
            <a:ext cx="7136700" cy="175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Time and </a:t>
            </a:r>
            <a:r>
              <a:rPr lang="en"/>
              <a:t>Temperature</a:t>
            </a:r>
            <a:r>
              <a:rPr lang="en"/>
              <a:t> Affects </a:t>
            </a:r>
            <a:r>
              <a:rPr lang="en"/>
              <a:t>Rideshare</a:t>
            </a:r>
            <a:r>
              <a:rPr lang="en"/>
              <a:t> Companies </a:t>
            </a:r>
            <a:endParaRPr/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311700" y="31460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March 27, 2018</a:t>
            </a:r>
            <a:endParaRPr sz="2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By Blair, Joana, Jiali</a:t>
            </a:r>
            <a:endParaRPr sz="2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61" name="Shape 61"/>
          <p:cNvSpPr txBox="1"/>
          <p:nvPr/>
        </p:nvSpPr>
        <p:spPr>
          <a:xfrm>
            <a:off x="2009350" y="2304400"/>
            <a:ext cx="62661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New York City: 7/1/2014-9/30/2014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208225" y="194250"/>
            <a:ext cx="4045200" cy="87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 Mortem</a:t>
            </a:r>
            <a:endParaRPr/>
          </a:p>
        </p:txBody>
      </p:sp>
      <p:sp>
        <p:nvSpPr>
          <p:cNvPr id="121" name="Shape 121"/>
          <p:cNvSpPr txBox="1"/>
          <p:nvPr>
            <p:ph idx="1" type="subTitle"/>
          </p:nvPr>
        </p:nvSpPr>
        <p:spPr>
          <a:xfrm>
            <a:off x="208225" y="1424723"/>
            <a:ext cx="40452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</a:rPr>
              <a:t>Challenges:</a:t>
            </a:r>
            <a:endParaRPr sz="1800">
              <a:solidFill>
                <a:schemeClr val="accent3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</a:pPr>
            <a:r>
              <a:rPr lang="en" sz="1600">
                <a:solidFill>
                  <a:schemeClr val="accent3"/>
                </a:solidFill>
              </a:rPr>
              <a:t>Not being able to convert Latitude and Longitude to zip-code</a:t>
            </a:r>
            <a:endParaRPr sz="1600">
              <a:solidFill>
                <a:schemeClr val="accent3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</a:pPr>
            <a:r>
              <a:rPr lang="en" sz="1600">
                <a:solidFill>
                  <a:schemeClr val="accent3"/>
                </a:solidFill>
              </a:rPr>
              <a:t>Dealing with DateTimes</a:t>
            </a:r>
            <a:endParaRPr sz="1600">
              <a:solidFill>
                <a:schemeClr val="accent3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</a:pPr>
            <a:r>
              <a:rPr lang="en" sz="1600">
                <a:solidFill>
                  <a:schemeClr val="accent3"/>
                </a:solidFill>
              </a:rPr>
              <a:t>Limited API calls for historical weather data</a:t>
            </a:r>
            <a:endParaRPr sz="16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</a:rPr>
              <a:t>Future Directions:</a:t>
            </a:r>
            <a:endParaRPr sz="1800">
              <a:solidFill>
                <a:schemeClr val="accent3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</a:pPr>
            <a:r>
              <a:rPr lang="en" sz="1600">
                <a:solidFill>
                  <a:schemeClr val="accent3"/>
                </a:solidFill>
              </a:rPr>
              <a:t>Incorporating price data</a:t>
            </a:r>
            <a:endParaRPr sz="1600">
              <a:solidFill>
                <a:schemeClr val="accent3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lack and white image of ladder handles coming out of the water onto a floating dock" id="122" name="Shape 122"/>
          <p:cNvPicPr preferRelativeResize="0"/>
          <p:nvPr/>
        </p:nvPicPr>
        <p:blipFill rotWithShape="1">
          <a:blip r:embed="rId3">
            <a:alphaModFix/>
          </a:blip>
          <a:srcRect b="2669" l="27777" r="9107" t="2669"/>
          <a:stretch/>
        </p:blipFill>
        <p:spPr>
          <a:xfrm>
            <a:off x="5355300" y="1069050"/>
            <a:ext cx="3005395" cy="300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311700" y="555600"/>
            <a:ext cx="2808000" cy="17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descr="Black and white upward shot of Golden Gate Bridge" id="129" name="Shape 129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Intro </a:t>
            </a:r>
            <a:endParaRPr/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8520600" cy="38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sources: Kaggle (Uber Pickups in New York City) and </a:t>
            </a:r>
            <a:r>
              <a:rPr lang="en" sz="16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Weather Underground</a:t>
            </a:r>
            <a:r>
              <a:rPr lang="en" sz="16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API</a:t>
            </a:r>
            <a:endParaRPr sz="16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period: July to September 2014 </a:t>
            </a:r>
            <a:endParaRPr sz="16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size: </a:t>
            </a:r>
            <a:endParaRPr sz="16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3375" lvl="0" marL="457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Arial"/>
              <a:buChar char="●"/>
            </a:pPr>
            <a:r>
              <a:rPr lang="en" sz="16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Uber: over 2 million </a:t>
            </a:r>
            <a:r>
              <a:rPr lang="en" sz="16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pickups</a:t>
            </a:r>
            <a:endParaRPr sz="16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3375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Arial"/>
              <a:buChar char="●"/>
            </a:pPr>
            <a:r>
              <a:rPr lang="en" sz="16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Lyft: ~250,000 data pickups </a:t>
            </a:r>
            <a:endParaRPr sz="16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3375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Arial"/>
              <a:buChar char="●"/>
            </a:pPr>
            <a:r>
              <a:rPr lang="en" sz="16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Weather: </a:t>
            </a:r>
            <a:r>
              <a:rPr lang="en" sz="16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Temperature</a:t>
            </a:r>
            <a:r>
              <a:rPr lang="en" sz="16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every hour</a:t>
            </a:r>
            <a:endParaRPr sz="16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525" y="2931600"/>
            <a:ext cx="4867726" cy="199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&amp; Summary</a:t>
            </a:r>
            <a:endParaRPr/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Question: Does time of day and </a:t>
            </a:r>
            <a:r>
              <a:rPr lang="en"/>
              <a:t>temperature</a:t>
            </a:r>
            <a:r>
              <a:rPr lang="en"/>
              <a:t> </a:t>
            </a:r>
            <a:r>
              <a:rPr lang="en"/>
              <a:t>affect</a:t>
            </a:r>
            <a:r>
              <a:rPr lang="en"/>
              <a:t> frequency of rideshare company rides?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Why: We use rideshare companies differently in different </a:t>
            </a:r>
            <a:r>
              <a:rPr lang="en"/>
              <a:t>conditions.</a:t>
            </a:r>
            <a:r>
              <a:rPr lang="en"/>
              <a:t> 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Hypothesis: Uber and Lyft’s frequency of rides is </a:t>
            </a:r>
            <a:r>
              <a:rPr lang="en"/>
              <a:t>affected</a:t>
            </a:r>
            <a:r>
              <a:rPr lang="en"/>
              <a:t> by time of day and </a:t>
            </a:r>
            <a:r>
              <a:rPr lang="en"/>
              <a:t>temperature</a:t>
            </a:r>
            <a:endParaRPr/>
          </a:p>
          <a:p>
            <a:pPr indent="-342900" lvl="0" marL="9144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These effects will not be the same for Uber and Lyft </a:t>
            </a:r>
            <a:r>
              <a:rPr lang="en"/>
              <a:t> 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Summary: Uber and Lyft had </a:t>
            </a:r>
            <a:r>
              <a:rPr lang="en"/>
              <a:t>different</a:t>
            </a:r>
            <a:r>
              <a:rPr lang="en"/>
              <a:t> peak times and days for ride </a:t>
            </a:r>
            <a:r>
              <a:rPr lang="en"/>
              <a:t>frequency, and weather had an effect on frequency of Uber rides in New York City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and Data</a:t>
            </a:r>
            <a:endParaRPr/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Are there certain days that people in New York City use ride share services more frequency than others?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6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Kaggle (Uber and  Lyft Pickups in New York City)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Are there more rideshare users during rush hour compared to other times during the day?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6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Kaggle (Uber and Lyft  Pickups in New York City)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How does </a:t>
            </a:r>
            <a:r>
              <a:rPr lang="en"/>
              <a:t>precipitation</a:t>
            </a:r>
            <a:r>
              <a:rPr lang="en"/>
              <a:t> </a:t>
            </a:r>
            <a:r>
              <a:rPr lang="en"/>
              <a:t>affect</a:t>
            </a:r>
            <a:r>
              <a:rPr lang="en"/>
              <a:t> frequency of uber riders?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6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Kaggle (Uber Pickups in New York City) &amp; Weather Underground API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How does </a:t>
            </a:r>
            <a:r>
              <a:rPr lang="en"/>
              <a:t>temperature</a:t>
            </a:r>
            <a:r>
              <a:rPr lang="en"/>
              <a:t> affect </a:t>
            </a:r>
            <a:r>
              <a:rPr lang="en"/>
              <a:t>frequency</a:t>
            </a:r>
            <a:r>
              <a:rPr lang="en"/>
              <a:t> of Uber riders?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1600"/>
              </a:spcAft>
              <a:buSzPts val="1400"/>
              <a:buAutoNum type="alphaLcPeriod"/>
            </a:pPr>
            <a:r>
              <a:rPr lang="en" sz="16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Kaggle (Uber Pickups in New York City) &amp; Weather Underground API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Analysis: Day of Week </a:t>
            </a:r>
            <a:r>
              <a:rPr lang="en"/>
              <a:t>Analysis</a:t>
            </a:r>
            <a:endParaRPr/>
          </a:p>
        </p:txBody>
      </p:sp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7500" y="1235600"/>
            <a:ext cx="4114800" cy="294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250" y="1235600"/>
            <a:ext cx="4114800" cy="294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- Rush Hour Analysis</a:t>
            </a:r>
            <a:endParaRPr/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474925"/>
            <a:ext cx="3967725" cy="259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9928" y="1474925"/>
            <a:ext cx="3969273" cy="259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Analysis: </a:t>
            </a:r>
            <a:r>
              <a:rPr lang="en"/>
              <a:t>Precipitation</a:t>
            </a:r>
            <a:r>
              <a:rPr lang="en"/>
              <a:t> Impacts on Uber </a:t>
            </a:r>
            <a:endParaRPr/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300" y="1081850"/>
            <a:ext cx="4658850" cy="368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152400" y="59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Weather(temperature) impacts Uber business </a:t>
            </a:r>
            <a:endParaRPr/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425" y="2152075"/>
            <a:ext cx="5502499" cy="2711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7" name="Shape 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2400" y="698125"/>
            <a:ext cx="3663425" cy="2245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sp>
        <p:nvSpPr>
          <p:cNvPr id="108" name="Shape 108"/>
          <p:cNvSpPr txBox="1"/>
          <p:nvPr/>
        </p:nvSpPr>
        <p:spPr>
          <a:xfrm>
            <a:off x="1605475" y="2152075"/>
            <a:ext cx="2576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How Temperature Affects Uber Ride per Day</a:t>
            </a:r>
            <a:endParaRPr sz="900"/>
          </a:p>
        </p:txBody>
      </p:sp>
      <p:sp>
        <p:nvSpPr>
          <p:cNvPr id="109" name="Shape 109"/>
          <p:cNvSpPr txBox="1"/>
          <p:nvPr/>
        </p:nvSpPr>
        <p:spPr>
          <a:xfrm>
            <a:off x="1219500" y="1784000"/>
            <a:ext cx="56646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311700" y="1152475"/>
            <a:ext cx="833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There are differences in frequency of riders per day between Uber and Lyft in New York City</a:t>
            </a:r>
            <a:endParaRPr sz="1800"/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Uber had similar frequency  of riders every day of the week </a:t>
            </a:r>
            <a:endParaRPr sz="1600"/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Lyft had the most riders on Wednesday and least on Saturday and Sunday</a:t>
            </a:r>
            <a:endParaRPr sz="16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Uber and Lyft have different peak hours of ridership in New York City</a:t>
            </a:r>
            <a:endParaRPr sz="1800"/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Uber had the most riders between 5pm- 6pm</a:t>
            </a:r>
            <a:endParaRPr sz="1600"/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Lyft had the most riders between 11pm - 2am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800"/>
              <a:t>Frequency of Uber rides is higher on rainy days compared to sunny days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As </a:t>
            </a:r>
            <a:r>
              <a:rPr lang="en" sz="1800"/>
              <a:t>temperature</a:t>
            </a:r>
            <a:r>
              <a:rPr lang="en" sz="1800"/>
              <a:t> increased frequency of Uber rides decreased</a:t>
            </a:r>
            <a:endParaRPr sz="1800"/>
          </a:p>
          <a:p>
            <a:pPr indent="0" lvl="0" marL="45720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